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57" r:id="rId3"/>
    <p:sldId id="258" r:id="rId4"/>
    <p:sldId id="284" r:id="rId5"/>
    <p:sldId id="265" r:id="rId6"/>
    <p:sldId id="285" r:id="rId7"/>
    <p:sldId id="279" r:id="rId8"/>
    <p:sldId id="270" r:id="rId9"/>
    <p:sldId id="262" r:id="rId10"/>
    <p:sldId id="261" r:id="rId11"/>
    <p:sldId id="288" r:id="rId12"/>
    <p:sldId id="293" r:id="rId13"/>
    <p:sldId id="294" r:id="rId14"/>
    <p:sldId id="295" r:id="rId15"/>
    <p:sldId id="290" r:id="rId16"/>
    <p:sldId id="291" r:id="rId17"/>
    <p:sldId id="292" r:id="rId18"/>
    <p:sldId id="296" r:id="rId19"/>
    <p:sldId id="297" r:id="rId20"/>
    <p:sldId id="298" r:id="rId21"/>
    <p:sldId id="269" r:id="rId22"/>
    <p:sldId id="289" r:id="rId23"/>
    <p:sldId id="287" r:id="rId24"/>
    <p:sldId id="28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SHAY GAIKWAD" initials="AG" lastIdx="1" clrIdx="0">
    <p:extLst>
      <p:ext uri="{19B8F6BF-5375-455C-9EA6-DF929625EA0E}">
        <p15:presenceInfo xmlns:p15="http://schemas.microsoft.com/office/powerpoint/2012/main" userId="814042e8a1d6eb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/>
  </p:normalViewPr>
  <p:slideViewPr>
    <p:cSldViewPr>
      <p:cViewPr varScale="1">
        <p:scale>
          <a:sx n="68" d="100"/>
          <a:sy n="68" d="100"/>
        </p:scale>
        <p:origin x="1228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06B86B-C48F-4861-B960-E84BC2FD75C6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5E5F1-9101-4A85-AC99-0D7BDA850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783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269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9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85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39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24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0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7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71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29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76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01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34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s-raspberrypi.com/raspberry-pi-sensors-overview-50-importantcomponents/#wireless" TargetMode="External"/><Relationship Id="rId2" Type="http://schemas.openxmlformats.org/officeDocument/2006/relationships/hyperlink" Target="https://arxiv.org/abs/1506.0264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jreddie/darknet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f9Y2yFj0890" TargetMode="External"/><Relationship Id="rId4" Type="http://schemas.openxmlformats.org/officeDocument/2006/relationships/hyperlink" Target="https://youtu.be/dBA0-W4E0G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1828800"/>
          </a:xfrm>
        </p:spPr>
        <p:txBody>
          <a:bodyPr>
            <a:noAutofit/>
          </a:bodyPr>
          <a:lstStyle/>
          <a:p>
            <a:r>
              <a:rPr lang="en-IN" sz="4400" b="1" dirty="0">
                <a:solidFill>
                  <a:schemeClr val="accent5">
                    <a:lumMod val="75000"/>
                  </a:schemeClr>
                </a:solidFill>
              </a:rPr>
              <a:t>AI and ML based trash collecting boat</a:t>
            </a:r>
            <a:r>
              <a:rPr lang="en-IN" sz="4400" b="1">
                <a:solidFill>
                  <a:schemeClr val="accent5">
                    <a:lumMod val="75000"/>
                  </a:schemeClr>
                </a:solidFill>
              </a:rPr>
              <a:t>/bot:</a:t>
            </a:r>
            <a:br>
              <a:rPr lang="en-IN" sz="44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IN" sz="4400" b="1" dirty="0">
                <a:solidFill>
                  <a:schemeClr val="accent5">
                    <a:lumMod val="75000"/>
                  </a:schemeClr>
                </a:solidFill>
              </a:rPr>
              <a:t>Manual and Auto Mode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981200"/>
            <a:ext cx="9220200" cy="4876800"/>
          </a:xfrm>
        </p:spPr>
        <p:txBody>
          <a:bodyPr>
            <a:normAutofit/>
          </a:bodyPr>
          <a:lstStyle/>
          <a:p>
            <a:pPr algn="l"/>
            <a:r>
              <a:rPr lang="en-IN" dirty="0"/>
              <a:t>          </a:t>
            </a:r>
            <a:r>
              <a:rPr lang="en-IN" sz="3400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Group 1:</a:t>
            </a:r>
          </a:p>
          <a:p>
            <a:pPr lvl="2" algn="l"/>
            <a:r>
              <a:rPr lang="en-IN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Sumedh</a:t>
            </a:r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IN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Kamat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 algn="l"/>
            <a:r>
              <a:rPr lang="en-IN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Snehal</a:t>
            </a:r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IN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Vasanakar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 algn="l"/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Prasanna </a:t>
            </a:r>
            <a:r>
              <a:rPr lang="en-IN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Gramopadhye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 algn="l"/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Akshay Gaikwad</a:t>
            </a:r>
          </a:p>
          <a:p>
            <a:pPr lvl="2" algn="l"/>
            <a:endParaRPr lang="en-IN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 algn="l"/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Project Guide:- Prof. Mrs. Radha A. </a:t>
            </a:r>
            <a:r>
              <a:rPr lang="en-IN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Ranjekar</a:t>
            </a: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Assistant professor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 algn="l"/>
            <a:endParaRPr lang="en-IN" sz="2800" b="1" dirty="0">
              <a:solidFill>
                <a:schemeClr val="accent5">
                  <a:lumMod val="75000"/>
                </a:schemeClr>
              </a:solidFill>
            </a:endParaRPr>
          </a:p>
          <a:p>
            <a:pPr lvl="2" algn="l"/>
            <a:r>
              <a:rPr lang="en-IN" sz="2800" b="1" dirty="0">
                <a:solidFill>
                  <a:schemeClr val="accent5">
                    <a:lumMod val="75000"/>
                  </a:schemeClr>
                </a:solidFill>
              </a:rPr>
              <a:t>Electrical Department, PVG’s College of Engineering, Pune</a:t>
            </a:r>
          </a:p>
        </p:txBody>
      </p:sp>
    </p:spTree>
    <p:extLst>
      <p:ext uri="{BB962C8B-B14F-4D97-AF65-F5344CB8AC3E}">
        <p14:creationId xmlns:p14="http://schemas.microsoft.com/office/powerpoint/2010/main" val="1476218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pPr algn="ctr"/>
            <a:r>
              <a:rPr lang="en-IN" u="sng" dirty="0">
                <a:solidFill>
                  <a:schemeClr val="accent5">
                    <a:lumMod val="75000"/>
                  </a:schemeClr>
                </a:solidFill>
              </a:rPr>
              <a:t>Results on Trash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838200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Above image shows the successful detection of plastic waste on our custom trained model (Numbers denote confidence level)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9C1F7-F228-4F17-8309-10356F01D6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0"/>
            <a:ext cx="7467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IN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Images of model : Right side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87DFC-FA62-453A-919B-D929EA132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29600" cy="4867275"/>
          </a:xfrm>
        </p:spPr>
      </p:pic>
    </p:spTree>
    <p:extLst>
      <p:ext uri="{BB962C8B-B14F-4D97-AF65-F5344CB8AC3E}">
        <p14:creationId xmlns:p14="http://schemas.microsoft.com/office/powerpoint/2010/main" val="3844592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r>
              <a:rPr lang="en-IN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Images of model : Left side 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A88E54-DE42-4E06-9C01-613B096BE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359741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"/>
            <a:ext cx="8229600" cy="838200"/>
          </a:xfrm>
        </p:spPr>
        <p:txBody>
          <a:bodyPr/>
          <a:lstStyle/>
          <a:p>
            <a:r>
              <a:rPr lang="en-IN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Images of model : Front 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F0342C-1944-4934-866D-E1D7CF474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4000"/>
            <a:ext cx="5867400" cy="452596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4C66F8-F11D-49D2-AD07-256E3EC941B2}"/>
              </a:ext>
            </a:extLst>
          </p:cNvPr>
          <p:cNvSpPr/>
          <p:nvPr/>
        </p:nvSpPr>
        <p:spPr>
          <a:xfrm>
            <a:off x="7543800" y="1371600"/>
            <a:ext cx="106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0A592D-1F7B-4F68-9DDA-F0DF4FD8725F}"/>
              </a:ext>
            </a:extLst>
          </p:cNvPr>
          <p:cNvSpPr/>
          <p:nvPr/>
        </p:nvSpPr>
        <p:spPr>
          <a:xfrm>
            <a:off x="762000" y="1600200"/>
            <a:ext cx="914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860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IN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Images of model : Backside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B674C-0343-435B-A6E7-4CFCF284D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8077200" cy="47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0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67CC-BD6D-4CCB-BC0A-5731718D5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199"/>
            <a:ext cx="8229600" cy="762001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Final results 1: Manual Mode</a:t>
            </a:r>
          </a:p>
        </p:txBody>
      </p:sp>
      <p:pic>
        <p:nvPicPr>
          <p:cNvPr id="5" name="Manual-2-Final">
            <a:hlinkClick r:id="" action="ppaction://media"/>
            <a:extLst>
              <a:ext uri="{FF2B5EF4-FFF2-40B4-BE49-F238E27FC236}">
                <a16:creationId xmlns:a16="http://schemas.microsoft.com/office/drawing/2014/main" id="{9DBDD26F-588B-4543-AD55-3984907C96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6266" y="861218"/>
            <a:ext cx="8229600" cy="5135563"/>
          </a:xfrm>
        </p:spPr>
      </p:pic>
    </p:spTree>
    <p:extLst>
      <p:ext uri="{BB962C8B-B14F-4D97-AF65-F5344CB8AC3E}">
        <p14:creationId xmlns:p14="http://schemas.microsoft.com/office/powerpoint/2010/main" val="413529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67CC-BD6D-4CCB-BC0A-5731718D5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Final results 2: Manual Mode</a:t>
            </a:r>
          </a:p>
        </p:txBody>
      </p:sp>
      <p:pic>
        <p:nvPicPr>
          <p:cNvPr id="6" name="Manual-1-Final">
            <a:hlinkClick r:id="" action="ppaction://media"/>
            <a:extLst>
              <a:ext uri="{FF2B5EF4-FFF2-40B4-BE49-F238E27FC236}">
                <a16:creationId xmlns:a16="http://schemas.microsoft.com/office/drawing/2014/main" id="{2C5934BF-03CD-4B9A-803F-1D16D4C41F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685800"/>
            <a:ext cx="8229600" cy="5440363"/>
          </a:xfrm>
        </p:spPr>
      </p:pic>
    </p:spTree>
    <p:extLst>
      <p:ext uri="{BB962C8B-B14F-4D97-AF65-F5344CB8AC3E}">
        <p14:creationId xmlns:p14="http://schemas.microsoft.com/office/powerpoint/2010/main" val="318159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67CC-BD6D-4CCB-BC0A-5731718D5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" y="228600"/>
            <a:ext cx="8876872" cy="758188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Final results 3: Manual Mode</a:t>
            </a:r>
          </a:p>
        </p:txBody>
      </p:sp>
      <p:pic>
        <p:nvPicPr>
          <p:cNvPr id="5" name="Manual-1_Trim">
            <a:hlinkClick r:id="" action="ppaction://media"/>
            <a:extLst>
              <a:ext uri="{FF2B5EF4-FFF2-40B4-BE49-F238E27FC236}">
                <a16:creationId xmlns:a16="http://schemas.microsoft.com/office/drawing/2014/main" id="{BA959D84-1134-4B37-8C7C-29EE5DF664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219200"/>
            <a:ext cx="6705600" cy="4953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A09A63-BA71-4FFA-B926-EF149B8EFD0C}"/>
              </a:ext>
            </a:extLst>
          </p:cNvPr>
          <p:cNvSpPr/>
          <p:nvPr/>
        </p:nvSpPr>
        <p:spPr>
          <a:xfrm>
            <a:off x="7924800" y="1371600"/>
            <a:ext cx="685800" cy="75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2D03D-DA77-46C4-98D6-6C98ED71D06C}"/>
              </a:ext>
            </a:extLst>
          </p:cNvPr>
          <p:cNvSpPr/>
          <p:nvPr/>
        </p:nvSpPr>
        <p:spPr>
          <a:xfrm>
            <a:off x="762000" y="1371600"/>
            <a:ext cx="457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21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67CC-BD6D-4CCB-BC0A-5731718D5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" y="228600"/>
            <a:ext cx="8876872" cy="758188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Final results 1: Auto Mode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A09A63-BA71-4FFA-B926-EF149B8EFD0C}"/>
              </a:ext>
            </a:extLst>
          </p:cNvPr>
          <p:cNvSpPr/>
          <p:nvPr/>
        </p:nvSpPr>
        <p:spPr>
          <a:xfrm>
            <a:off x="7924800" y="1371600"/>
            <a:ext cx="685800" cy="75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2D03D-DA77-46C4-98D6-6C98ED71D06C}"/>
              </a:ext>
            </a:extLst>
          </p:cNvPr>
          <p:cNvSpPr/>
          <p:nvPr/>
        </p:nvSpPr>
        <p:spPr>
          <a:xfrm>
            <a:off x="762000" y="1371600"/>
            <a:ext cx="457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auto_frontview">
            <a:hlinkClick r:id="" action="ppaction://media"/>
            <a:extLst>
              <a:ext uri="{FF2B5EF4-FFF2-40B4-BE49-F238E27FC236}">
                <a16:creationId xmlns:a16="http://schemas.microsoft.com/office/drawing/2014/main" id="{EBCDCA89-6083-4652-8DF2-C611E8AB648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986788"/>
            <a:ext cx="7402005" cy="4804412"/>
          </a:xfrm>
        </p:spPr>
      </p:pic>
    </p:spTree>
    <p:extLst>
      <p:ext uri="{BB962C8B-B14F-4D97-AF65-F5344CB8AC3E}">
        <p14:creationId xmlns:p14="http://schemas.microsoft.com/office/powerpoint/2010/main" val="158234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67CC-BD6D-4CCB-BC0A-5731718D5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" y="228600"/>
            <a:ext cx="8876872" cy="758188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Final results 2: Auto Mode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A09A63-BA71-4FFA-B926-EF149B8EFD0C}"/>
              </a:ext>
            </a:extLst>
          </p:cNvPr>
          <p:cNvSpPr/>
          <p:nvPr/>
        </p:nvSpPr>
        <p:spPr>
          <a:xfrm>
            <a:off x="7924800" y="1371600"/>
            <a:ext cx="685800" cy="75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2D03D-DA77-46C4-98D6-6C98ED71D06C}"/>
              </a:ext>
            </a:extLst>
          </p:cNvPr>
          <p:cNvSpPr/>
          <p:nvPr/>
        </p:nvSpPr>
        <p:spPr>
          <a:xfrm>
            <a:off x="762000" y="1371600"/>
            <a:ext cx="457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32A99D53-EF27-4EB5-9880-0C2CDE296E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986788"/>
            <a:ext cx="8229600" cy="49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6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6B84D9-A471-491E-8E3E-D818616C8391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u="sng" dirty="0">
                <a:solidFill>
                  <a:schemeClr val="accent5">
                    <a:lumMod val="75000"/>
                  </a:schemeClr>
                </a:solidFill>
              </a:rPr>
              <a:t>Problem Statement</a:t>
            </a:r>
            <a:endParaRPr lang="en-IN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1F0476-D53D-42BD-B961-9D15D125A959}"/>
              </a:ext>
            </a:extLst>
          </p:cNvPr>
          <p:cNvSpPr txBox="1">
            <a:spLocks/>
          </p:cNvSpPr>
          <p:nvPr/>
        </p:nvSpPr>
        <p:spPr>
          <a:xfrm>
            <a:off x="457200" y="914400"/>
            <a:ext cx="8229600" cy="579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Water pollution with floating garbage is getting more and more serious in many countries causing a major environmental problem that endangers the lives of river inhabitants. </a:t>
            </a:r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Contemporaneous methods find it difficult to manage the volume of solid waste generated by the growing urban population.</a:t>
            </a:r>
          </a:p>
          <a:p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08017C-4FB1-444F-8A98-08BDD20F6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57600"/>
            <a:ext cx="4267200" cy="2660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9CE8E-5181-4A27-AFDC-18625366EE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657600"/>
            <a:ext cx="4038600" cy="2660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DDD06B-7C2A-49E2-B9C2-35DAA9C8A4F6}"/>
              </a:ext>
            </a:extLst>
          </p:cNvPr>
          <p:cNvSpPr/>
          <p:nvPr/>
        </p:nvSpPr>
        <p:spPr>
          <a:xfrm>
            <a:off x="914400" y="1752600"/>
            <a:ext cx="74676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98FA10-9DD5-4E57-AE24-1CA5D5F4CCA5}"/>
              </a:ext>
            </a:extLst>
          </p:cNvPr>
          <p:cNvSpPr/>
          <p:nvPr/>
        </p:nvSpPr>
        <p:spPr>
          <a:xfrm>
            <a:off x="914400" y="1706881"/>
            <a:ext cx="74676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712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67CC-BD6D-4CCB-BC0A-5731718D5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" y="228600"/>
            <a:ext cx="8876872" cy="758188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Final results 3: Auto Mode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A09A63-BA71-4FFA-B926-EF149B8EFD0C}"/>
              </a:ext>
            </a:extLst>
          </p:cNvPr>
          <p:cNvSpPr/>
          <p:nvPr/>
        </p:nvSpPr>
        <p:spPr>
          <a:xfrm>
            <a:off x="7924800" y="1371600"/>
            <a:ext cx="685800" cy="75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2D03D-DA77-46C4-98D6-6C98ED71D06C}"/>
              </a:ext>
            </a:extLst>
          </p:cNvPr>
          <p:cNvSpPr/>
          <p:nvPr/>
        </p:nvSpPr>
        <p:spPr>
          <a:xfrm>
            <a:off x="762000" y="1371600"/>
            <a:ext cx="457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auto_bandi_Trim11111111111">
            <a:hlinkClick r:id="" action="ppaction://media"/>
            <a:extLst>
              <a:ext uri="{FF2B5EF4-FFF2-40B4-BE49-F238E27FC236}">
                <a16:creationId xmlns:a16="http://schemas.microsoft.com/office/drawing/2014/main" id="{99EB1A5F-D6DD-4155-A64E-914CE3D05E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13497"/>
            <a:ext cx="72644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0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IN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001000" cy="5105400"/>
          </a:xfrm>
        </p:spPr>
        <p:txBody>
          <a:bodyPr numCol="2">
            <a:normAutofit/>
          </a:bodyPr>
          <a:lstStyle/>
          <a:p>
            <a:r>
              <a:rPr lang="en-IN" dirty="0"/>
              <a:t>1) Computer Vision and Pattern Recognition using YOLO algorithm :                                              </a:t>
            </a:r>
            <a:r>
              <a:rPr lang="en-IN" u="sng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https://arxiv.org/abs/1506.02640</a:t>
            </a:r>
            <a:r>
              <a:rPr lang="en-IN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</a:p>
          <a:p>
            <a:r>
              <a:rPr lang="en-IN" dirty="0">
                <a:effectLst/>
                <a:latin typeface="Arial" panose="020B0604020202020204" pitchFamily="34" charset="0"/>
              </a:rPr>
              <a:t>2) Artificial Intelligence Enabled Robotic Trash Boat to Drive and Harvest Floating Trash from Urban Drain  by </a:t>
            </a:r>
            <a:r>
              <a:rPr lang="en-IN" dirty="0" err="1">
                <a:effectLst/>
                <a:latin typeface="Arial" panose="020B0604020202020204" pitchFamily="34" charset="0"/>
              </a:rPr>
              <a:t>P.Elavarasi</a:t>
            </a:r>
            <a:r>
              <a:rPr lang="en-IN" dirty="0">
                <a:effectLst/>
                <a:latin typeface="Arial" panose="020B0604020202020204" pitchFamily="34" charset="0"/>
              </a:rPr>
              <a:t>, </a:t>
            </a:r>
            <a:r>
              <a:rPr lang="en-IN" dirty="0" err="1">
                <a:effectLst/>
                <a:latin typeface="Arial" panose="020B0604020202020204" pitchFamily="34" charset="0"/>
              </a:rPr>
              <a:t>S.A.Meenuppriya</a:t>
            </a:r>
            <a:r>
              <a:rPr lang="en-IN" dirty="0">
                <a:effectLst/>
                <a:latin typeface="Arial" panose="020B0604020202020204" pitchFamily="34" charset="0"/>
              </a:rPr>
              <a:t>, </a:t>
            </a:r>
            <a:r>
              <a:rPr lang="en-IN" dirty="0" err="1">
                <a:effectLst/>
                <a:latin typeface="Arial" panose="020B0604020202020204" pitchFamily="34" charset="0"/>
              </a:rPr>
              <a:t>M.Monira</a:t>
            </a:r>
            <a:r>
              <a:rPr lang="en-IN" dirty="0">
                <a:effectLst/>
                <a:latin typeface="Arial" panose="020B0604020202020204" pitchFamily="34" charset="0"/>
              </a:rPr>
              <a:t>, </a:t>
            </a:r>
            <a:r>
              <a:rPr lang="en-IN" dirty="0" err="1">
                <a:effectLst/>
                <a:latin typeface="Arial" panose="020B0604020202020204" pitchFamily="34" charset="0"/>
              </a:rPr>
              <a:t>P.Priya</a:t>
            </a:r>
            <a:r>
              <a:rPr lang="en-IN" dirty="0">
                <a:effectLst/>
                <a:latin typeface="Arial" panose="020B0604020202020204" pitchFamily="34" charset="0"/>
              </a:rPr>
              <a:t>, </a:t>
            </a:r>
            <a:r>
              <a:rPr lang="en-IN" dirty="0" err="1">
                <a:effectLst/>
                <a:latin typeface="Arial" panose="020B0604020202020204" pitchFamily="34" charset="0"/>
              </a:rPr>
              <a:t>P.Reni</a:t>
            </a:r>
            <a:r>
              <a:rPr lang="en-IN" dirty="0">
                <a:effectLst/>
                <a:latin typeface="Arial" panose="020B0604020202020204" pitchFamily="34" charset="0"/>
              </a:rPr>
              <a:t>. Department of ECESRM TRP Engineering College, Trichy, </a:t>
            </a:r>
            <a:r>
              <a:rPr lang="en-IN" dirty="0" err="1">
                <a:effectLst/>
                <a:latin typeface="Arial" panose="020B0604020202020204" pitchFamily="34" charset="0"/>
              </a:rPr>
              <a:t>TamilNadu</a:t>
            </a:r>
            <a:r>
              <a:rPr lang="en-IN" dirty="0">
                <a:effectLst/>
                <a:latin typeface="Arial" panose="020B0604020202020204" pitchFamily="34" charset="0"/>
              </a:rPr>
              <a:t>, India. </a:t>
            </a:r>
            <a:endParaRPr lang="en-IN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IN" dirty="0"/>
              <a:t>3) Raspberry pi controller &amp; sensors : </a:t>
            </a:r>
            <a:r>
              <a:rPr lang="en-IN" u="sng" dirty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https://tutorials-raspberrypi.com/raspberry-pi-sensors-overview-50-importantcomponents/#wireless</a:t>
            </a:r>
            <a:endParaRPr lang="en-IN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4) </a:t>
            </a:r>
            <a:r>
              <a:rPr lang="en-I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Yolo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Research paper and Information:</a:t>
            </a:r>
            <a:r>
              <a:rPr lang="en-IN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https://github.com/pjreddie/darknet</a:t>
            </a:r>
            <a:r>
              <a:rPr lang="en-IN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8E56B1-FA8F-43AD-A598-F2BF269F8890}"/>
              </a:ext>
            </a:extLst>
          </p:cNvPr>
          <p:cNvSpPr/>
          <p:nvPr/>
        </p:nvSpPr>
        <p:spPr>
          <a:xfrm>
            <a:off x="762000" y="1676400"/>
            <a:ext cx="76962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090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IN" sz="6000" u="sng" dirty="0">
                <a:solidFill>
                  <a:schemeClr val="accent1">
                    <a:lumMod val="75000"/>
                  </a:schemeClr>
                </a:solidFill>
              </a:rPr>
              <a:t>Thank you!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F04E31-1AE2-485B-9145-31F6DD0DA87D}"/>
              </a:ext>
            </a:extLst>
          </p:cNvPr>
          <p:cNvSpPr/>
          <p:nvPr/>
        </p:nvSpPr>
        <p:spPr>
          <a:xfrm>
            <a:off x="685800" y="990600"/>
            <a:ext cx="7924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703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67CC-BD6D-4CCB-BC0A-5731718D5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u="sng" dirty="0">
                <a:solidFill>
                  <a:schemeClr val="accent5">
                    <a:lumMod val="75000"/>
                  </a:schemeClr>
                </a:solidFill>
              </a:rPr>
              <a:t>Auto Mode Algo 1: Nearest Trash detection</a:t>
            </a:r>
            <a:endParaRPr lang="en-IN" dirty="0"/>
          </a:p>
        </p:txBody>
      </p:sp>
      <p:pic>
        <p:nvPicPr>
          <p:cNvPr id="6" name="Gramo Video_Trim">
            <a:hlinkClick r:id="" action="ppaction://media"/>
            <a:extLst>
              <a:ext uri="{FF2B5EF4-FFF2-40B4-BE49-F238E27FC236}">
                <a16:creationId xmlns:a16="http://schemas.microsoft.com/office/drawing/2014/main" id="{C4F66A46-8AFA-43A3-9D77-D8ECFDE2D1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6625" y="1676401"/>
            <a:ext cx="7313613" cy="4192588"/>
          </a:xfrm>
        </p:spPr>
      </p:pic>
    </p:spTree>
    <p:extLst>
      <p:ext uri="{BB962C8B-B14F-4D97-AF65-F5344CB8AC3E}">
        <p14:creationId xmlns:p14="http://schemas.microsoft.com/office/powerpoint/2010/main" val="48056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67CC-BD6D-4CCB-BC0A-5731718D5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071"/>
            <a:ext cx="8229600" cy="1378671"/>
          </a:xfrm>
        </p:spPr>
        <p:txBody>
          <a:bodyPr>
            <a:normAutofit/>
          </a:bodyPr>
          <a:lstStyle/>
          <a:p>
            <a:pPr algn="ctr"/>
            <a:r>
              <a:rPr lang="en-IN" sz="4400" u="sng" dirty="0">
                <a:solidFill>
                  <a:schemeClr val="accent5">
                    <a:lumMod val="75000"/>
                  </a:schemeClr>
                </a:solidFill>
              </a:rPr>
              <a:t>Auto Mode Algo 2: Turning Instructions</a:t>
            </a:r>
            <a:endParaRPr lang="en-IN" sz="4400" dirty="0"/>
          </a:p>
        </p:txBody>
      </p:sp>
      <p:pic>
        <p:nvPicPr>
          <p:cNvPr id="9" name="projVid_Test1">
            <a:hlinkClick r:id="" action="ppaction://media"/>
            <a:extLst>
              <a:ext uri="{FF2B5EF4-FFF2-40B4-BE49-F238E27FC236}">
                <a16:creationId xmlns:a16="http://schemas.microsoft.com/office/drawing/2014/main" id="{6F4B80EF-836F-430E-BD2B-6D85351AC08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9175" y="1676401"/>
            <a:ext cx="7150100" cy="4192588"/>
          </a:xfrm>
        </p:spPr>
      </p:pic>
    </p:spTree>
    <p:extLst>
      <p:ext uri="{BB962C8B-B14F-4D97-AF65-F5344CB8AC3E}">
        <p14:creationId xmlns:p14="http://schemas.microsoft.com/office/powerpoint/2010/main" val="192093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pPr algn="ctr"/>
            <a:r>
              <a:rPr lang="en-IN" sz="4800" u="sng" dirty="0">
                <a:solidFill>
                  <a:schemeClr val="accent5">
                    <a:lumMod val="75000"/>
                  </a:schemeClr>
                </a:solidFill>
              </a:rPr>
              <a:t>Proposed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6482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Proposed system is an unmanned water trash collector boat, which will collect floating garbage inside it.</a:t>
            </a:r>
          </a:p>
          <a:p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There are 2 modes of operation for this boat</a:t>
            </a:r>
          </a:p>
          <a:p>
            <a:pPr lvl="1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Manual control mode</a:t>
            </a:r>
          </a:p>
          <a:p>
            <a:pPr lvl="1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Automated control mode</a:t>
            </a:r>
          </a:p>
          <a:p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Trash gets accumulated inside boat in flow when it reaches to the trash.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DB06BA-B36E-4D6B-BDE9-D694F605C652}"/>
              </a:ext>
            </a:extLst>
          </p:cNvPr>
          <p:cNvSpPr/>
          <p:nvPr/>
        </p:nvSpPr>
        <p:spPr>
          <a:xfrm>
            <a:off x="838200" y="1706881"/>
            <a:ext cx="7620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574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pPr algn="ctr"/>
            <a:r>
              <a:rPr lang="en-IN" sz="4800" u="sng" dirty="0">
                <a:solidFill>
                  <a:schemeClr val="accent5">
                    <a:lumMod val="75000"/>
                  </a:schemeClr>
                </a:solidFill>
              </a:rPr>
              <a:t>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7912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Video streamline captured by camera, is sent to rasp-pi for processing of video frames at 30 FPS rate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Rasp-pi then uses a pretrained model of trash on each frame to compute object detection in the background (It detects if there is any trash in that frame)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If it finds any, draws a bounding box around that detection on that particular frame.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Results then are sent to the moderator’s screen for further controlling in manual mode and in case of automation mode, processor computes it’s actions accordingly on it’s own.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34C225-DF20-4E2A-9646-05509128B3A7}"/>
              </a:ext>
            </a:extLst>
          </p:cNvPr>
          <p:cNvSpPr/>
          <p:nvPr/>
        </p:nvSpPr>
        <p:spPr>
          <a:xfrm>
            <a:off x="762000" y="1676400"/>
            <a:ext cx="7696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444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95400"/>
          </a:xfrm>
        </p:spPr>
        <p:txBody>
          <a:bodyPr>
            <a:normAutofit fontScale="90000"/>
          </a:bodyPr>
          <a:lstStyle/>
          <a:p>
            <a:pPr lvl="1" algn="ctr" rtl="0">
              <a:spcBef>
                <a:spcPct val="0"/>
              </a:spcBef>
            </a:pPr>
            <a:r>
              <a:rPr lang="en-IN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sz="4400" u="sng" dirty="0">
                <a:solidFill>
                  <a:schemeClr val="accent5">
                    <a:lumMod val="75000"/>
                  </a:schemeClr>
                </a:solidFill>
              </a:rPr>
              <a:t>Trash boat navigation and Waste Collection</a:t>
            </a:r>
            <a:endParaRPr lang="en-IN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38100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Once we detect the targeted trash, commands are given to boat via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wifi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(VNC) using laptop/suitable controller.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Instantaneous actions are provided to boat motors via raspberry pi to navigate towards the trash (by controlling person in manual mode or by automation)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Once the boat is completely filled with trash, it is then driven to nearest station for unloading of trash.</a:t>
            </a:r>
            <a:endParaRPr lang="en-IN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966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36" y="369120"/>
            <a:ext cx="7426363" cy="819320"/>
          </a:xfrm>
        </p:spPr>
        <p:txBody>
          <a:bodyPr/>
          <a:lstStyle/>
          <a:p>
            <a:pPr algn="ctr"/>
            <a:r>
              <a:rPr lang="en-IN" u="sng" dirty="0">
                <a:solidFill>
                  <a:schemeClr val="accent5">
                    <a:lumMod val="75000"/>
                  </a:schemeClr>
                </a:solidFill>
              </a:rPr>
              <a:t>Block Diagram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B3E144E-A44A-4FB6-A8D6-D93ABBBB3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96481"/>
            <a:ext cx="8153400" cy="5151920"/>
          </a:xfrm>
        </p:spPr>
      </p:pic>
    </p:spTree>
    <p:extLst>
      <p:ext uri="{BB962C8B-B14F-4D97-AF65-F5344CB8AC3E}">
        <p14:creationId xmlns:p14="http://schemas.microsoft.com/office/powerpoint/2010/main" val="1363129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pPr lvl="1" algn="ctr" rtl="0">
              <a:spcBef>
                <a:spcPct val="0"/>
              </a:spcBef>
            </a:pPr>
            <a:r>
              <a:rPr lang="en-IN" sz="4000" u="sng" dirty="0">
                <a:solidFill>
                  <a:schemeClr val="accent5">
                    <a:lumMod val="75000"/>
                  </a:schemeClr>
                </a:solidFill>
              </a:rPr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A US based company ‘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Wasteshark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’ has already achieved a manually driven trash collector boat, our main aim will be to maximize the efficiency of boat and provide a way cheaper option for it.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750546D-1D16-473A-AFE2-46F6062D2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02468"/>
            <a:ext cx="422910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4D97D3-5A48-4BC6-B5C6-2AA28C6D7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2" y="2602468"/>
            <a:ext cx="4229098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EF4F4C-C8E4-4B61-B6B9-1248B18BD937}"/>
              </a:ext>
            </a:extLst>
          </p:cNvPr>
          <p:cNvSpPr txBox="1"/>
          <p:nvPr/>
        </p:nvSpPr>
        <p:spPr>
          <a:xfrm>
            <a:off x="1066800" y="5421868"/>
            <a:ext cx="701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Reference Links:</a:t>
            </a:r>
          </a:p>
          <a:p>
            <a:r>
              <a:rPr lang="en-IN" dirty="0">
                <a:hlinkClick r:id="rId4"/>
              </a:rPr>
              <a:t>https://youtu.be/dBA0-W4E0Gk</a:t>
            </a:r>
            <a:r>
              <a:rPr lang="en-IN" dirty="0"/>
              <a:t>		</a:t>
            </a:r>
            <a:r>
              <a:rPr lang="en-US" dirty="0">
                <a:hlinkClick r:id="rId5"/>
              </a:rPr>
              <a:t>https://youtu.be/f9Y2yFj0890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81065D-0502-4649-BEFB-30B1025F4750}"/>
              </a:ext>
            </a:extLst>
          </p:cNvPr>
          <p:cNvSpPr/>
          <p:nvPr/>
        </p:nvSpPr>
        <p:spPr>
          <a:xfrm>
            <a:off x="838200" y="1728954"/>
            <a:ext cx="7543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839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294"/>
            <a:ext cx="8229600" cy="884106"/>
          </a:xfrm>
        </p:spPr>
        <p:txBody>
          <a:bodyPr/>
          <a:lstStyle/>
          <a:p>
            <a:r>
              <a:rPr lang="en-IN" u="sng" dirty="0">
                <a:solidFill>
                  <a:schemeClr val="accent5">
                    <a:lumMod val="75000"/>
                  </a:schemeClr>
                </a:solidFill>
              </a:rPr>
              <a:t>Proposed Design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" t="2341" b="3218"/>
          <a:stretch/>
        </p:blipFill>
        <p:spPr>
          <a:xfrm>
            <a:off x="4782311" y="1295399"/>
            <a:ext cx="4361689" cy="21518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0" y="1295399"/>
            <a:ext cx="4480948" cy="2225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0" y="4114800"/>
            <a:ext cx="4427604" cy="21414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1" y="4495800"/>
            <a:ext cx="4378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Approximate dimensions :</a:t>
            </a:r>
          </a:p>
          <a:p>
            <a:r>
              <a:rPr lang="en-IN" sz="2800" dirty="0">
                <a:solidFill>
                  <a:schemeClr val="accent1">
                    <a:lumMod val="50000"/>
                  </a:schemeClr>
                </a:solidFill>
              </a:rPr>
              <a:t>L:B:H = 3.5 : 2.2 : 2.4 </a:t>
            </a:r>
            <a:r>
              <a:rPr lang="en-IN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(in feet)</a:t>
            </a:r>
          </a:p>
        </p:txBody>
      </p:sp>
    </p:spTree>
    <p:extLst>
      <p:ext uri="{BB962C8B-B14F-4D97-AF65-F5344CB8AC3E}">
        <p14:creationId xmlns:p14="http://schemas.microsoft.com/office/powerpoint/2010/main" val="1556324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pPr algn="ctr"/>
            <a:r>
              <a:rPr lang="en-IN" u="sng" dirty="0">
                <a:solidFill>
                  <a:schemeClr val="accent5">
                    <a:lumMod val="75000"/>
                  </a:schemeClr>
                </a:solidFill>
              </a:rPr>
              <a:t>Dependencies and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828800"/>
            <a:ext cx="8382000" cy="4419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Controlling of boat would be a challenge in high current water flow, especially in the rainy days when the water flow of drainage system is high. </a:t>
            </a:r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Range for communication between user and system can be problematic.</a:t>
            </a:r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Project has major dependency on the controller being used for speed, accuracy and water resistant behavior aka physical properties</a:t>
            </a:r>
            <a:r>
              <a:rPr lang="en-IN" sz="2400" dirty="0">
                <a:solidFill>
                  <a:schemeClr val="tx2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en-IN" sz="2400" dirty="0">
                <a:solidFill>
                  <a:schemeClr val="tx2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Unsupervised learning model dependencies are quite vulnerable to our boat as it can not differentiate untrained variables such as </a:t>
            </a:r>
            <a:r>
              <a:rPr lang="en-IN" sz="2400" dirty="0" err="1">
                <a:solidFill>
                  <a:schemeClr val="tx2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rocks,etc</a:t>
            </a:r>
            <a:r>
              <a:rPr lang="en-IN" sz="2400" dirty="0">
                <a:solidFill>
                  <a:schemeClr val="tx2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9070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3211</TotalTime>
  <Words>699</Words>
  <Application>Microsoft Office PowerPoint</Application>
  <PresentationFormat>On-screen Show (4:3)</PresentationFormat>
  <Paragraphs>61</Paragraphs>
  <Slides>24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Retrospect</vt:lpstr>
      <vt:lpstr>AI and ML based trash collecting boat/bot: Manual and Auto Mode</vt:lpstr>
      <vt:lpstr>PowerPoint Presentation</vt:lpstr>
      <vt:lpstr>Proposed System</vt:lpstr>
      <vt:lpstr>Workflow</vt:lpstr>
      <vt:lpstr> Trash boat navigation and Waste Collection</vt:lpstr>
      <vt:lpstr>Block Diagram</vt:lpstr>
      <vt:lpstr>Literature review</vt:lpstr>
      <vt:lpstr>Proposed Design</vt:lpstr>
      <vt:lpstr>Dependencies and Challenges</vt:lpstr>
      <vt:lpstr>Results on Trash Detection</vt:lpstr>
      <vt:lpstr>Images of model : Right side View</vt:lpstr>
      <vt:lpstr>Images of model : Left side View</vt:lpstr>
      <vt:lpstr>Images of model : Front View</vt:lpstr>
      <vt:lpstr>Images of model : Backside View</vt:lpstr>
      <vt:lpstr>Final results 1: Manual Mode</vt:lpstr>
      <vt:lpstr>Final results 2: Manual Mode</vt:lpstr>
      <vt:lpstr>Final results 3: Manual Mode</vt:lpstr>
      <vt:lpstr>Final results 1: Auto Mode</vt:lpstr>
      <vt:lpstr>Final results 2: Auto Mode</vt:lpstr>
      <vt:lpstr>Final results 3: Auto Mode</vt:lpstr>
      <vt:lpstr>References</vt:lpstr>
      <vt:lpstr>Thank you!</vt:lpstr>
      <vt:lpstr>Auto Mode Algo 1: Nearest Trash detection</vt:lpstr>
      <vt:lpstr>Auto Mode Algo 2: Turning Instructions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based trash collecting boat</dc:title>
  <dc:creator>Gramo</dc:creator>
  <cp:lastModifiedBy>AKSHAY GAIKWAD</cp:lastModifiedBy>
  <cp:revision>160</cp:revision>
  <dcterms:created xsi:type="dcterms:W3CDTF">2006-08-16T00:00:00Z</dcterms:created>
  <dcterms:modified xsi:type="dcterms:W3CDTF">2021-07-23T14:37:39Z</dcterms:modified>
</cp:coreProperties>
</file>